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84" r:id="rId4"/>
    <p:sldId id="288" r:id="rId5"/>
    <p:sldId id="289" r:id="rId6"/>
    <p:sldId id="290" r:id="rId7"/>
    <p:sldId id="291" r:id="rId8"/>
    <p:sldId id="292" r:id="rId9"/>
    <p:sldId id="294" r:id="rId10"/>
    <p:sldId id="295" r:id="rId11"/>
    <p:sldId id="267" r:id="rId12"/>
    <p:sldId id="296" r:id="rId13"/>
    <p:sldId id="299" r:id="rId14"/>
    <p:sldId id="297" r:id="rId15"/>
    <p:sldId id="298" r:id="rId16"/>
    <p:sldId id="277" r:id="rId17"/>
    <p:sldId id="286" r:id="rId18"/>
    <p:sldId id="287" r:id="rId19"/>
    <p:sldId id="300" r:id="rId20"/>
    <p:sldId id="28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D52"/>
    <a:srgbClr val="011893"/>
    <a:srgbClr val="EDDCAC"/>
    <a:srgbClr val="9437FF"/>
    <a:srgbClr val="EBEDEE"/>
    <a:srgbClr val="E9E9E9"/>
    <a:srgbClr val="E4E3E1"/>
    <a:srgbClr val="E6E4E5"/>
    <a:srgbClr val="D1D1CF"/>
    <a:srgbClr val="DEDEE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5" autoAdjust="0"/>
    <p:restoredTop sz="93515"/>
  </p:normalViewPr>
  <p:slideViewPr>
    <p:cSldViewPr snapToGrid="0" showGuides="1">
      <p:cViewPr>
        <p:scale>
          <a:sx n="125" d="100"/>
          <a:sy n="125" d="100"/>
        </p:scale>
        <p:origin x="1064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2D119-12CF-314A-954B-E7A1BED8220A}" type="datetimeFigureOut">
              <a:rPr lang="en-KR" smtClean="0"/>
              <a:t>2022/11/13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53C4C-63BD-1342-82E0-BE3E7F1CD46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84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0163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0848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99937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440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3905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20678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2466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1693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65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4403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88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56335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661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8769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863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2033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5799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94345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7971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53C4C-63BD-1342-82E0-BE3E7F1CD464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261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2022. 11. 13.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ess.kedi.re.kr/contents/dataset?itemCode=04&amp;menuId=m_02_04_03_02&amp;tabId=m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osis.kr/search/search.do?query=%ED%95%A9%EA%B3%84%EC%B6%9C%EC%82%B0%EC%9C%A8" TargetMode="External"/><Relationship Id="rId4" Type="http://schemas.openxmlformats.org/officeDocument/2006/relationships/hyperlink" Target="https://kess.kedi.re.kr/post/6695774?code=&amp;words=&amp;since=&amp;until=&amp;page=1&amp;itemCode=04&amp;menuId=m_02_04_03_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1508848" y="1819420"/>
            <a:ext cx="917430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latin typeface="+mj-lt"/>
              </a:rPr>
              <a:t>Pr</a:t>
            </a:r>
            <a:r>
              <a:rPr lang="en-GB" altLang="ko-KR" sz="6000" dirty="0">
                <a:latin typeface="+mj-lt"/>
              </a:rPr>
              <a:t>ogress</a:t>
            </a:r>
            <a:endParaRPr lang="en-US" altLang="ko-KR" sz="6000" dirty="0">
              <a:latin typeface="+mj-lt"/>
            </a:endParaRPr>
          </a:p>
          <a:p>
            <a:pPr algn="ctr"/>
            <a:r>
              <a:rPr lang="en-US" altLang="ko-KR" sz="4400" dirty="0">
                <a:latin typeface="+mj-lt"/>
              </a:rPr>
              <a:t>(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Prediction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of</a:t>
            </a:r>
            <a:r>
              <a:rPr lang="ko-KR" altLang="en-US" sz="4400" dirty="0">
                <a:latin typeface="+mj-lt"/>
              </a:rPr>
              <a:t> </a:t>
            </a:r>
            <a:r>
              <a:rPr lang="en-GB" altLang="ko-KR" sz="4400" dirty="0">
                <a:latin typeface="+mj-lt"/>
              </a:rPr>
              <a:t>Integration</a:t>
            </a:r>
          </a:p>
          <a:p>
            <a:pPr algn="ctr"/>
            <a:r>
              <a:rPr lang="en-GB" altLang="ko-KR" sz="4400" dirty="0">
                <a:latin typeface="+mj-lt"/>
              </a:rPr>
              <a:t>And Abolition for </a:t>
            </a:r>
            <a:r>
              <a:rPr lang="en-US" altLang="ko-KR" sz="4400" dirty="0">
                <a:latin typeface="+mj-lt"/>
              </a:rPr>
              <a:t>University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)</a:t>
            </a:r>
            <a:endParaRPr lang="ko-KR" altLang="en-US" sz="4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5DB4D-FC0D-C77E-658F-6A763C91E525}"/>
              </a:ext>
            </a:extLst>
          </p:cNvPr>
          <p:cNvSpPr txBox="1"/>
          <p:nvPr/>
        </p:nvSpPr>
        <p:spPr>
          <a:xfrm>
            <a:off x="0" y="5473"/>
            <a:ext cx="276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Business</a:t>
            </a:r>
            <a:r>
              <a:rPr kumimoji="1" lang="ko-KR" altLang="en-US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Analytics</a:t>
            </a:r>
            <a:endParaRPr kumimoji="1" lang="ko-Kore-KR" altLang="en-US" dirty="0">
              <a:solidFill>
                <a:schemeClr val="accent3">
                  <a:lumMod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4FA73-4D6D-BFA1-EC91-5332CCD29D1B}"/>
              </a:ext>
            </a:extLst>
          </p:cNvPr>
          <p:cNvSpPr txBox="1"/>
          <p:nvPr/>
        </p:nvSpPr>
        <p:spPr>
          <a:xfrm>
            <a:off x="9243391" y="5934670"/>
            <a:ext cx="3081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17102044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Jeewon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Kim</a:t>
            </a:r>
          </a:p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18102085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Byungchan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Lee</a:t>
            </a:r>
          </a:p>
          <a:p>
            <a:r>
              <a:rPr kumimoji="1" lang="en-US" altLang="ko-Kore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2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0102125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Yujin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Pi</a:t>
            </a:r>
            <a:endParaRPr kumimoji="1" lang="ko-Kore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65C47-024C-33A8-3DC2-AF72D1776D08}"/>
              </a:ext>
            </a:extLst>
          </p:cNvPr>
          <p:cNvSpPr txBox="1"/>
          <p:nvPr/>
        </p:nvSpPr>
        <p:spPr>
          <a:xfrm>
            <a:off x="-277620" y="749896"/>
            <a:ext cx="1274723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  ]</a:t>
            </a:r>
            <a:endParaRPr lang="ko-KR" altLang="en-US" sz="28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69F9BE-0392-5D10-3413-FA9DA31BC6B6}"/>
              </a:ext>
            </a:extLst>
          </p:cNvPr>
          <p:cNvSpPr txBox="1"/>
          <p:nvPr/>
        </p:nvSpPr>
        <p:spPr>
          <a:xfrm>
            <a:off x="583709" y="1239340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Column explanation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64388-8C6B-7C54-5E84-F5721A730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" b="91748"/>
          <a:stretch/>
        </p:blipFill>
        <p:spPr>
          <a:xfrm>
            <a:off x="1994787" y="2059504"/>
            <a:ext cx="8195693" cy="368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87B8A-15B9-88C8-227A-E90D6AC3AF87}"/>
              </a:ext>
            </a:extLst>
          </p:cNvPr>
          <p:cNvSpPr txBox="1"/>
          <p:nvPr/>
        </p:nvSpPr>
        <p:spPr>
          <a:xfrm>
            <a:off x="832990" y="2768588"/>
            <a:ext cx="102515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8. School &amp; Department : Information merged on school and each department</a:t>
            </a:r>
          </a:p>
          <a:p>
            <a:r>
              <a:rPr lang="en-US" altLang="en-US" sz="2000" dirty="0"/>
              <a:t>9. Competition rate : Information derived from dividing the number of applicants by the number </a:t>
            </a:r>
            <a:r>
              <a:rPr lang="en-GB" altLang="en-US" sz="2000" dirty="0"/>
              <a:t>to be admitted</a:t>
            </a:r>
          </a:p>
          <a:p>
            <a:r>
              <a:rPr lang="en-GB" altLang="en-US" sz="2000" dirty="0"/>
              <a:t>10. Total fertility rate : Information on fertility rate by each region</a:t>
            </a:r>
          </a:p>
          <a:p>
            <a:r>
              <a:rPr lang="en-GB" altLang="en-US" sz="2000" dirty="0"/>
              <a:t>11. Net mover : Information on net mover by each region</a:t>
            </a:r>
          </a:p>
          <a:p>
            <a:r>
              <a:rPr lang="en-GB" altLang="en-US" sz="2000" dirty="0"/>
              <a:t>12. Immigration : Information on the number of immigration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21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84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EDA &amp; Goal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511852" y="1792736"/>
            <a:ext cx="5413594" cy="44996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74EBD-C425-9695-7926-11E6E9137D1B}"/>
              </a:ext>
            </a:extLst>
          </p:cNvPr>
          <p:cNvSpPr txBox="1"/>
          <p:nvPr/>
        </p:nvSpPr>
        <p:spPr>
          <a:xfrm>
            <a:off x="6732228" y="3011492"/>
            <a:ext cx="49479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2000" u="sng" dirty="0">
                <a:solidFill>
                  <a:schemeClr val="accent4"/>
                </a:solidFill>
              </a:rPr>
              <a:t>Mean of competition rate by region</a:t>
            </a:r>
          </a:p>
          <a:p>
            <a:pPr algn="ctr"/>
            <a:endParaRPr lang="en-GB" altLang="en-US" dirty="0">
              <a:solidFill>
                <a:schemeClr val="accent4"/>
              </a:solidFill>
            </a:endParaRPr>
          </a:p>
          <a:p>
            <a:pPr algn="ctr"/>
            <a:r>
              <a:rPr lang="en-GB" altLang="en-US" dirty="0">
                <a:solidFill>
                  <a:schemeClr val="accent4"/>
                </a:solidFill>
              </a:rPr>
              <a:t>So called “</a:t>
            </a:r>
            <a:r>
              <a:rPr lang="en-GB" altLang="en-US" dirty="0" err="1">
                <a:solidFill>
                  <a:schemeClr val="accent4"/>
                </a:solidFill>
              </a:rPr>
              <a:t>수도권</a:t>
            </a:r>
            <a:r>
              <a:rPr lang="en-US" altLang="ko-KR" dirty="0">
                <a:solidFill>
                  <a:schemeClr val="accent4"/>
                </a:solidFill>
              </a:rPr>
              <a:t>”, capital area</a:t>
            </a:r>
            <a:r>
              <a:rPr lang="en-GB" altLang="ko-KR" dirty="0">
                <a:solidFill>
                  <a:schemeClr val="accent4"/>
                </a:solidFill>
              </a:rPr>
              <a:t>s</a:t>
            </a:r>
            <a:r>
              <a:rPr lang="en-US" altLang="ko-KR" dirty="0">
                <a:solidFill>
                  <a:schemeClr val="accent4"/>
                </a:solidFill>
              </a:rPr>
              <a:t> including Seoul, Incheon, and Gyeonggi, showed high competition rate compared to other regions.</a:t>
            </a:r>
            <a:endParaRPr lang="en-GB" altLang="en-US" dirty="0">
              <a:solidFill>
                <a:schemeClr val="accent4"/>
              </a:solidFill>
            </a:endParaRPr>
          </a:p>
          <a:p>
            <a:pPr algn="ctr"/>
            <a:endParaRPr lang="ko-Kore-KR" altLang="en-US" dirty="0">
              <a:solidFill>
                <a:schemeClr val="accent4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677526-3FE1-6356-E583-DC5CA7E49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59" y="2240414"/>
            <a:ext cx="5055749" cy="360426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66C46ED-4909-9F23-4FBA-065E78CE2458}"/>
              </a:ext>
            </a:extLst>
          </p:cNvPr>
          <p:cNvSpPr/>
          <p:nvPr/>
        </p:nvSpPr>
        <p:spPr>
          <a:xfrm>
            <a:off x="3218649" y="5260386"/>
            <a:ext cx="358274" cy="358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33E5013-DB10-E053-CA4F-ECB1049E5348}"/>
              </a:ext>
            </a:extLst>
          </p:cNvPr>
          <p:cNvSpPr/>
          <p:nvPr/>
        </p:nvSpPr>
        <p:spPr>
          <a:xfrm>
            <a:off x="3879049" y="5244308"/>
            <a:ext cx="358274" cy="358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C07EFF9-AAD6-AEA0-DD07-718F87ED7F3A}"/>
              </a:ext>
            </a:extLst>
          </p:cNvPr>
          <p:cNvSpPr/>
          <p:nvPr/>
        </p:nvSpPr>
        <p:spPr>
          <a:xfrm>
            <a:off x="1676400" y="5207910"/>
            <a:ext cx="358274" cy="358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75034-BEB0-8847-A354-3A226E999C02}"/>
              </a:ext>
            </a:extLst>
          </p:cNvPr>
          <p:cNvSpPr txBox="1"/>
          <p:nvPr/>
        </p:nvSpPr>
        <p:spPr>
          <a:xfrm>
            <a:off x="583709" y="1239340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Exploration of our dataset with visualization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84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EDA &amp; Goal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511852" y="1792736"/>
            <a:ext cx="5413594" cy="44996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74EBD-C425-9695-7926-11E6E9137D1B}"/>
              </a:ext>
            </a:extLst>
          </p:cNvPr>
          <p:cNvSpPr txBox="1"/>
          <p:nvPr/>
        </p:nvSpPr>
        <p:spPr>
          <a:xfrm>
            <a:off x="6732228" y="3011492"/>
            <a:ext cx="494792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2000" u="sng" dirty="0">
                <a:solidFill>
                  <a:schemeClr val="accent4"/>
                </a:solidFill>
              </a:rPr>
              <a:t>Mean of competition rate by time</a:t>
            </a:r>
          </a:p>
          <a:p>
            <a:pPr algn="ctr"/>
            <a:endParaRPr lang="en-GB" altLang="en-US" dirty="0">
              <a:solidFill>
                <a:schemeClr val="accent4"/>
              </a:solidFill>
            </a:endParaRPr>
          </a:p>
          <a:p>
            <a:pPr algn="ctr"/>
            <a:r>
              <a:rPr lang="en-GB" altLang="en-US" dirty="0">
                <a:solidFill>
                  <a:schemeClr val="accent4"/>
                </a:solidFill>
              </a:rPr>
              <a:t>As time flew, the mean of competition rate generally showed a trend of decreasing.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22C847-B678-4F53-FD9B-4A54FF1467AA}"/>
              </a:ext>
            </a:extLst>
          </p:cNvPr>
          <p:cNvSpPr txBox="1"/>
          <p:nvPr/>
        </p:nvSpPr>
        <p:spPr>
          <a:xfrm>
            <a:off x="583709" y="1239340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Exploration of our dataset with visualization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372C2-C745-6D08-7DF9-C72E1E7EA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7" y="2163870"/>
            <a:ext cx="4944042" cy="37541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1E5C29-F038-99D3-A8A5-1C8F1D0B706A}"/>
              </a:ext>
            </a:extLst>
          </p:cNvPr>
          <p:cNvCxnSpPr>
            <a:cxnSpLocks/>
          </p:cNvCxnSpPr>
          <p:nvPr/>
        </p:nvCxnSpPr>
        <p:spPr>
          <a:xfrm>
            <a:off x="1940560" y="2701876"/>
            <a:ext cx="3190240" cy="539809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84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EDA &amp; Goal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C847-B678-4F53-FD9B-4A54FF1467AA}"/>
              </a:ext>
            </a:extLst>
          </p:cNvPr>
          <p:cNvSpPr txBox="1"/>
          <p:nvPr/>
        </p:nvSpPr>
        <p:spPr>
          <a:xfrm>
            <a:off x="583709" y="1239340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Data distribution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07BCE-7491-1391-6630-5B532F57F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88" y="2286980"/>
            <a:ext cx="9145271" cy="10953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02CC1F-3650-63F0-6C4E-38B1234138E9}"/>
              </a:ext>
            </a:extLst>
          </p:cNvPr>
          <p:cNvCxnSpPr>
            <a:cxnSpLocks/>
          </p:cNvCxnSpPr>
          <p:nvPr/>
        </p:nvCxnSpPr>
        <p:spPr>
          <a:xfrm>
            <a:off x="1835919" y="3968602"/>
            <a:ext cx="5791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9FB3DD-420D-51DC-0AFC-F1FCAE6DA959}"/>
              </a:ext>
            </a:extLst>
          </p:cNvPr>
          <p:cNvCxnSpPr/>
          <p:nvPr/>
        </p:nvCxnSpPr>
        <p:spPr>
          <a:xfrm>
            <a:off x="1835919" y="3796507"/>
            <a:ext cx="0" cy="339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AD04A-C108-2918-19C0-D4CF216720F3}"/>
              </a:ext>
            </a:extLst>
          </p:cNvPr>
          <p:cNvCxnSpPr/>
          <p:nvPr/>
        </p:nvCxnSpPr>
        <p:spPr>
          <a:xfrm>
            <a:off x="7627119" y="3798734"/>
            <a:ext cx="0" cy="339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056124-AD63-89A3-8489-2C21006FE139}"/>
              </a:ext>
            </a:extLst>
          </p:cNvPr>
          <p:cNvSpPr txBox="1"/>
          <p:nvPr/>
        </p:nvSpPr>
        <p:spPr>
          <a:xfrm>
            <a:off x="3625286" y="4136242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2015~2019 Years Data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66117F-5A7D-18F4-8860-88F1730E2872}"/>
              </a:ext>
            </a:extLst>
          </p:cNvPr>
          <p:cNvCxnSpPr>
            <a:cxnSpLocks/>
          </p:cNvCxnSpPr>
          <p:nvPr/>
        </p:nvCxnSpPr>
        <p:spPr>
          <a:xfrm>
            <a:off x="7627119" y="4860454"/>
            <a:ext cx="28041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76EB77-FC92-524C-EA24-DF35BEEFAD2B}"/>
              </a:ext>
            </a:extLst>
          </p:cNvPr>
          <p:cNvCxnSpPr/>
          <p:nvPr/>
        </p:nvCxnSpPr>
        <p:spPr>
          <a:xfrm>
            <a:off x="10431279" y="4690586"/>
            <a:ext cx="0" cy="339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E24B12-02C3-B057-6361-03D9DC7A9DBB}"/>
              </a:ext>
            </a:extLst>
          </p:cNvPr>
          <p:cNvCxnSpPr>
            <a:cxnSpLocks/>
          </p:cNvCxnSpPr>
          <p:nvPr/>
        </p:nvCxnSpPr>
        <p:spPr>
          <a:xfrm>
            <a:off x="7637279" y="4690766"/>
            <a:ext cx="0" cy="339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81976BB-6C09-C1A6-AB5A-188284BFC76E}"/>
              </a:ext>
            </a:extLst>
          </p:cNvPr>
          <p:cNvSpPr txBox="1"/>
          <p:nvPr/>
        </p:nvSpPr>
        <p:spPr>
          <a:xfrm>
            <a:off x="8031793" y="5078714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000" spc="-300" dirty="0">
                <a:solidFill>
                  <a:schemeClr val="accent4"/>
                </a:solidFill>
              </a:rPr>
              <a:t>2020~2021 Years Data</a:t>
            </a:r>
            <a:endParaRPr lang="ko-KR" altLang="en-US" sz="2000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6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A80F663-2B52-DF24-E3FA-484384315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0" y="3008095"/>
            <a:ext cx="3766651" cy="336446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84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EDA &amp; Goal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4CECA5-973A-5E0A-17E8-12004F0BB36F}"/>
              </a:ext>
            </a:extLst>
          </p:cNvPr>
          <p:cNvSpPr txBox="1"/>
          <p:nvPr/>
        </p:nvSpPr>
        <p:spPr>
          <a:xfrm>
            <a:off x="583709" y="1239340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400" spc="-300" dirty="0">
                <a:solidFill>
                  <a:schemeClr val="accent4"/>
                </a:solidFill>
              </a:rPr>
              <a:t>Goal from model 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F1ACE-F00C-033B-C3F8-8C5EE6578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" b="91748"/>
          <a:stretch/>
        </p:blipFill>
        <p:spPr>
          <a:xfrm>
            <a:off x="1367790" y="1917648"/>
            <a:ext cx="8195693" cy="3687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DF6263-6563-9725-0F24-71EE91E5230B}"/>
              </a:ext>
            </a:extLst>
          </p:cNvPr>
          <p:cNvSpPr/>
          <p:nvPr/>
        </p:nvSpPr>
        <p:spPr>
          <a:xfrm>
            <a:off x="2620836" y="1696901"/>
            <a:ext cx="810230" cy="8102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3DC2E-E3E8-04BA-01EC-2147B964ADCB}"/>
              </a:ext>
            </a:extLst>
          </p:cNvPr>
          <p:cNvSpPr txBox="1"/>
          <p:nvPr/>
        </p:nvSpPr>
        <p:spPr>
          <a:xfrm>
            <a:off x="2822566" y="2529432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1600" spc="-300" dirty="0">
                <a:solidFill>
                  <a:srgbClr val="FF0000"/>
                </a:solidFill>
              </a:rPr>
              <a:t>Target  variable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314196-3D91-F570-BEEB-6F3880F1705E}"/>
              </a:ext>
            </a:extLst>
          </p:cNvPr>
          <p:cNvSpPr/>
          <p:nvPr/>
        </p:nvSpPr>
        <p:spPr>
          <a:xfrm>
            <a:off x="858132" y="3008095"/>
            <a:ext cx="810230" cy="8102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FF7A1-039A-A23D-5635-18502AE4825F}"/>
              </a:ext>
            </a:extLst>
          </p:cNvPr>
          <p:cNvSpPr txBox="1"/>
          <p:nvPr/>
        </p:nvSpPr>
        <p:spPr>
          <a:xfrm>
            <a:off x="241628" y="3864946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pc="-150" dirty="0">
                <a:solidFill>
                  <a:srgbClr val="FF0000"/>
                </a:solidFill>
              </a:rPr>
              <a:t>The number of candidates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FC1E4-1D10-C757-914E-6F6F45B938A9}"/>
              </a:ext>
            </a:extLst>
          </p:cNvPr>
          <p:cNvSpPr txBox="1"/>
          <p:nvPr/>
        </p:nvSpPr>
        <p:spPr>
          <a:xfrm>
            <a:off x="5465636" y="2618451"/>
            <a:ext cx="60558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400" b="1" spc="-150" dirty="0">
                <a:solidFill>
                  <a:schemeClr val="accent4"/>
                </a:solidFill>
              </a:rPr>
              <a:t>Linear Regression Model</a:t>
            </a:r>
          </a:p>
          <a:p>
            <a:endParaRPr lang="en-GB" altLang="ko-KR" sz="2000" spc="-150" dirty="0">
              <a:solidFill>
                <a:schemeClr val="accent4"/>
              </a:solidFill>
            </a:endParaRPr>
          </a:p>
          <a:p>
            <a:pPr marL="457200" indent="-457200">
              <a:buFontTx/>
              <a:buChar char="-"/>
            </a:pPr>
            <a:r>
              <a:rPr lang="en-GB" altLang="ko-KR" sz="2000" spc="-150" dirty="0">
                <a:solidFill>
                  <a:schemeClr val="accent4"/>
                </a:solidFill>
              </a:rPr>
              <a:t>Instance : School and department</a:t>
            </a:r>
          </a:p>
          <a:p>
            <a:endParaRPr lang="en-GB" altLang="ko-KR" sz="2000" spc="-150" dirty="0">
              <a:solidFill>
                <a:schemeClr val="accent4"/>
              </a:solidFill>
            </a:endParaRPr>
          </a:p>
          <a:p>
            <a:pPr marL="457200" indent="-457200">
              <a:buFontTx/>
              <a:buChar char="-"/>
            </a:pPr>
            <a:r>
              <a:rPr lang="en-GB" altLang="ko-KR" sz="2000" spc="-150" dirty="0">
                <a:solidFill>
                  <a:schemeClr val="accent4"/>
                </a:solidFill>
              </a:rPr>
              <a:t>Features : Year, Region, </a:t>
            </a:r>
            <a:r>
              <a:rPr lang="en-GB" altLang="en-US" sz="2000" spc="-150" dirty="0"/>
              <a:t>Departmental Affiliation, The number to be admitted, </a:t>
            </a:r>
            <a:r>
              <a:rPr lang="en-US" altLang="en-US" sz="2000" spc="-150" dirty="0"/>
              <a:t>The number of admissions, Government financial support</a:t>
            </a:r>
            <a:r>
              <a:rPr lang="en-GB" altLang="en-US" sz="2000" spc="-150" dirty="0">
                <a:solidFill>
                  <a:schemeClr val="accent4"/>
                </a:solidFill>
              </a:rPr>
              <a:t>, </a:t>
            </a:r>
            <a:r>
              <a:rPr lang="en-GB" altLang="en-US" sz="2000" spc="-150" dirty="0"/>
              <a:t>Total fertility rate, Net mover, Immigration</a:t>
            </a:r>
          </a:p>
          <a:p>
            <a:endParaRPr lang="en-GB" altLang="en-US" sz="2000" spc="-150" dirty="0"/>
          </a:p>
          <a:p>
            <a:pPr marL="457200" indent="-457200">
              <a:buFontTx/>
              <a:buChar char="-"/>
            </a:pPr>
            <a:r>
              <a:rPr lang="en-GB" altLang="en-US" sz="2000" spc="-150" dirty="0"/>
              <a:t>Target : The number of candidates</a:t>
            </a:r>
          </a:p>
        </p:txBody>
      </p:sp>
    </p:spTree>
    <p:extLst>
      <p:ext uri="{BB962C8B-B14F-4D97-AF65-F5344CB8AC3E}">
        <p14:creationId xmlns:p14="http://schemas.microsoft.com/office/powerpoint/2010/main" val="7043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084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EDA &amp; Goal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4CECA5-973A-5E0A-17E8-12004F0BB36F}"/>
              </a:ext>
            </a:extLst>
          </p:cNvPr>
          <p:cNvSpPr txBox="1"/>
          <p:nvPr/>
        </p:nvSpPr>
        <p:spPr>
          <a:xfrm>
            <a:off x="1161448" y="1714479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400" spc="-300" dirty="0">
                <a:solidFill>
                  <a:schemeClr val="accent4"/>
                </a:solidFill>
              </a:rPr>
              <a:t>Evaluation Measure of the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F1ACE-F00C-033B-C3F8-8C5EE6578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" b="91748"/>
          <a:stretch/>
        </p:blipFill>
        <p:spPr>
          <a:xfrm>
            <a:off x="1945529" y="2392787"/>
            <a:ext cx="8195693" cy="3687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6DF6263-6563-9725-0F24-71EE91E5230B}"/>
              </a:ext>
            </a:extLst>
          </p:cNvPr>
          <p:cNvSpPr/>
          <p:nvPr/>
        </p:nvSpPr>
        <p:spPr>
          <a:xfrm>
            <a:off x="8044678" y="2125728"/>
            <a:ext cx="810230" cy="8102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3DC2E-E3E8-04BA-01EC-2147B964ADCB}"/>
              </a:ext>
            </a:extLst>
          </p:cNvPr>
          <p:cNvSpPr txBox="1"/>
          <p:nvPr/>
        </p:nvSpPr>
        <p:spPr>
          <a:xfrm>
            <a:off x="7915547" y="1743575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1600" spc="-300" dirty="0">
                <a:solidFill>
                  <a:srgbClr val="FF0000"/>
                </a:solidFill>
              </a:rPr>
              <a:t>Derived 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FC1E4-1D10-C757-914E-6F6F45B938A9}"/>
              </a:ext>
            </a:extLst>
          </p:cNvPr>
          <p:cNvSpPr txBox="1"/>
          <p:nvPr/>
        </p:nvSpPr>
        <p:spPr>
          <a:xfrm>
            <a:off x="1945529" y="3550796"/>
            <a:ext cx="83009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800" b="1" spc="-150" dirty="0">
                <a:solidFill>
                  <a:schemeClr val="accent4"/>
                </a:solidFill>
              </a:rPr>
              <a:t>Competition Rate</a:t>
            </a:r>
          </a:p>
          <a:p>
            <a:endParaRPr lang="en-GB" altLang="ko-KR" sz="2800" b="1" spc="-150" dirty="0">
              <a:solidFill>
                <a:schemeClr val="accent4"/>
              </a:solidFill>
            </a:endParaRPr>
          </a:p>
          <a:p>
            <a:r>
              <a:rPr lang="en-GB" altLang="ko-KR" sz="2400" b="1" spc="-150" dirty="0">
                <a:solidFill>
                  <a:schemeClr val="accent4"/>
                </a:solidFill>
              </a:rPr>
              <a:t>Derived feature from </a:t>
            </a:r>
            <a:r>
              <a:rPr lang="en-US" altLang="en-US" sz="2400" dirty="0"/>
              <a:t>dividing the number of applicants by the number </a:t>
            </a:r>
            <a:r>
              <a:rPr lang="en-GB" altLang="en-US" sz="2400" dirty="0"/>
              <a:t>to be admitted</a:t>
            </a:r>
            <a:endParaRPr lang="en-GB" altLang="en-US" sz="2400" spc="-150" dirty="0"/>
          </a:p>
        </p:txBody>
      </p:sp>
    </p:spTree>
    <p:extLst>
      <p:ext uri="{BB962C8B-B14F-4D97-AF65-F5344CB8AC3E}">
        <p14:creationId xmlns:p14="http://schemas.microsoft.com/office/powerpoint/2010/main" val="77303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334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Plan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7CC45D-690F-E926-C680-A83CB2AF96F2}"/>
              </a:ext>
            </a:extLst>
          </p:cNvPr>
          <p:cNvSpPr txBox="1"/>
          <p:nvPr/>
        </p:nvSpPr>
        <p:spPr>
          <a:xfrm>
            <a:off x="1468888" y="1099641"/>
            <a:ext cx="60558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GB" altLang="ko-KR" sz="2400" b="1" spc="-150" dirty="0">
              <a:solidFill>
                <a:schemeClr val="accent4"/>
              </a:solidFill>
            </a:endParaRPr>
          </a:p>
          <a:p>
            <a:pPr marL="457200" indent="-457200">
              <a:buAutoNum type="arabicPeriod"/>
            </a:pPr>
            <a:r>
              <a:rPr lang="en-GB" altLang="ko-KR" sz="2400" b="1" spc="-150" dirty="0">
                <a:solidFill>
                  <a:schemeClr val="accent4"/>
                </a:solidFill>
              </a:rPr>
              <a:t>Applying Feedback</a:t>
            </a:r>
          </a:p>
          <a:p>
            <a:pPr marL="342900" indent="-342900">
              <a:buFont typeface="Symbol" pitchFamily="2" charset="2"/>
              <a:buChar char="Þ"/>
            </a:pPr>
            <a:endParaRPr lang="en-GB" altLang="ko-KR" sz="2400" b="1" spc="-150" dirty="0">
              <a:solidFill>
                <a:schemeClr val="accent4"/>
              </a:solidFill>
            </a:endParaRPr>
          </a:p>
          <a:p>
            <a:r>
              <a:rPr lang="en-GB" altLang="ko-KR" sz="2400" b="1" spc="-150" dirty="0">
                <a:solidFill>
                  <a:schemeClr val="accent4"/>
                </a:solidFill>
              </a:rPr>
              <a:t>2. Using pipeline for model training</a:t>
            </a:r>
          </a:p>
          <a:p>
            <a:pPr marL="342900" indent="-342900">
              <a:buFontTx/>
              <a:buChar char="-"/>
            </a:pPr>
            <a:r>
              <a:rPr lang="en-GB" altLang="ko-KR" sz="2400" b="1" spc="-150" dirty="0" err="1">
                <a:solidFill>
                  <a:schemeClr val="accent4"/>
                </a:solidFill>
              </a:rPr>
              <a:t>Preprocessing</a:t>
            </a:r>
            <a:endParaRPr lang="en-GB" altLang="ko-KR" sz="2400" b="1" spc="-150" dirty="0">
              <a:solidFill>
                <a:schemeClr val="accent4"/>
              </a:solidFill>
            </a:endParaRPr>
          </a:p>
          <a:p>
            <a:pPr marL="342900" indent="-342900">
              <a:buFontTx/>
              <a:buChar char="-"/>
            </a:pPr>
            <a:r>
              <a:rPr lang="en-GB" altLang="ko-KR" sz="2400" b="1" spc="-150" dirty="0">
                <a:solidFill>
                  <a:schemeClr val="accent4"/>
                </a:solidFill>
              </a:rPr>
              <a:t>Automatic Model Selection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GB" altLang="ko-KR" sz="2400" b="1" spc="-150" dirty="0">
                <a:solidFill>
                  <a:schemeClr val="accent4"/>
                </a:solidFill>
              </a:rPr>
              <a:t>Reinforcing our model</a:t>
            </a:r>
          </a:p>
          <a:p>
            <a:pPr marL="342900" indent="-342900">
              <a:buFont typeface="Symbol" pitchFamily="2" charset="2"/>
              <a:buChar char="Þ"/>
            </a:pPr>
            <a:endParaRPr lang="en-GB" altLang="ko-KR" sz="2400" b="1" spc="-150" dirty="0">
              <a:solidFill>
                <a:schemeClr val="accent4"/>
              </a:solidFill>
            </a:endParaRPr>
          </a:p>
          <a:p>
            <a:r>
              <a:rPr lang="en-GB" altLang="ko-KR" sz="2400" b="1" spc="-150" dirty="0">
                <a:solidFill>
                  <a:schemeClr val="accent4"/>
                </a:solidFill>
              </a:rPr>
              <a:t>3. Predicting future</a:t>
            </a:r>
          </a:p>
          <a:p>
            <a:r>
              <a:rPr lang="en-GB" altLang="ko-KR" sz="2400" b="1" spc="-150" dirty="0">
                <a:solidFill>
                  <a:schemeClr val="accent4"/>
                </a:solidFill>
              </a:rPr>
              <a:t>- Collecting future features</a:t>
            </a:r>
          </a:p>
          <a:p>
            <a:r>
              <a:rPr lang="en-GB" altLang="ko-KR" sz="2400" b="1" spc="-150" dirty="0">
                <a:solidFill>
                  <a:schemeClr val="accent4"/>
                </a:solidFill>
              </a:rPr>
              <a:t>	ex) Future predicted fertility rate</a:t>
            </a:r>
          </a:p>
          <a:p>
            <a:pPr marL="342900" indent="-342900">
              <a:buFontTx/>
              <a:buChar char="-"/>
            </a:pPr>
            <a:r>
              <a:rPr lang="en-GB" altLang="ko-KR" sz="2400" b="1" spc="-150" dirty="0">
                <a:solidFill>
                  <a:schemeClr val="accent4"/>
                </a:solidFill>
              </a:rPr>
              <a:t>Applying on our model</a:t>
            </a:r>
          </a:p>
          <a:p>
            <a:pPr marL="342900" indent="-342900">
              <a:buFontTx/>
              <a:buChar char="-"/>
            </a:pPr>
            <a:endParaRPr lang="en-GB" altLang="ko-KR" sz="2400" b="1" spc="-150" dirty="0">
              <a:solidFill>
                <a:schemeClr val="accent4"/>
              </a:solidFill>
            </a:endParaRPr>
          </a:p>
          <a:p>
            <a:r>
              <a:rPr lang="en-GB" altLang="ko-KR" sz="2400" b="1" spc="-150" dirty="0">
                <a:solidFill>
                  <a:schemeClr val="accent4"/>
                </a:solidFill>
              </a:rPr>
              <a:t>4. Visualization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248A1-872F-7D55-430D-7FAF75D9B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0" y="3701474"/>
            <a:ext cx="3677920" cy="274993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759158-9D5A-14E2-4D86-880B2A841316}"/>
              </a:ext>
            </a:extLst>
          </p:cNvPr>
          <p:cNvCxnSpPr>
            <a:cxnSpLocks/>
          </p:cNvCxnSpPr>
          <p:nvPr/>
        </p:nvCxnSpPr>
        <p:spPr>
          <a:xfrm>
            <a:off x="6444586" y="5262196"/>
            <a:ext cx="1188720" cy="112444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677A9D-DF36-F59C-E428-0788DA6BE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38075"/>
              </p:ext>
            </p:extLst>
          </p:nvPr>
        </p:nvGraphicFramePr>
        <p:xfrm>
          <a:off x="1249106" y="1770282"/>
          <a:ext cx="9693787" cy="3541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25">
                  <a:extLst>
                    <a:ext uri="{9D8B030D-6E8A-4147-A177-3AD203B41FA5}">
                      <a16:colId xmlns:a16="http://schemas.microsoft.com/office/drawing/2014/main" val="1400565098"/>
                    </a:ext>
                  </a:extLst>
                </a:gridCol>
                <a:gridCol w="4805199">
                  <a:extLst>
                    <a:ext uri="{9D8B030D-6E8A-4147-A177-3AD203B41FA5}">
                      <a16:colId xmlns:a16="http://schemas.microsoft.com/office/drawing/2014/main" val="52880027"/>
                    </a:ext>
                  </a:extLst>
                </a:gridCol>
                <a:gridCol w="3231263">
                  <a:extLst>
                    <a:ext uri="{9D8B030D-6E8A-4147-A177-3AD203B41FA5}">
                      <a16:colId xmlns:a16="http://schemas.microsoft.com/office/drawing/2014/main" val="1215183366"/>
                    </a:ext>
                  </a:extLst>
                </a:gridCol>
              </a:tblGrid>
              <a:tr h="505867">
                <a:tc>
                  <a:txBody>
                    <a:bodyPr/>
                    <a:lstStyle/>
                    <a:p>
                      <a:r>
                        <a:rPr lang="en-KR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83187"/>
                  </a:ext>
                </a:extLst>
              </a:tr>
              <a:tr h="505867">
                <a:tc>
                  <a:txBody>
                    <a:bodyPr/>
                    <a:lstStyle/>
                    <a:p>
                      <a:r>
                        <a:rPr lang="en-KR" dirty="0"/>
                        <a:t>Nov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Proposal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1st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05310"/>
                  </a:ext>
                </a:extLst>
              </a:tr>
              <a:tr h="505867">
                <a:tc>
                  <a:txBody>
                    <a:bodyPr/>
                    <a:lstStyle/>
                    <a:p>
                      <a:r>
                        <a:rPr lang="en-KR" dirty="0"/>
                        <a:t>Nov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Collect &amp; Preprocess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14352"/>
                  </a:ext>
                </a:extLst>
              </a:tr>
              <a:tr h="505867">
                <a:tc>
                  <a:txBody>
                    <a:bodyPr/>
                    <a:lstStyle/>
                    <a:p>
                      <a:r>
                        <a:rPr lang="en-KR" dirty="0"/>
                        <a:t>Nov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EDA, Prepare 2nd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2nd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18323"/>
                  </a:ext>
                </a:extLst>
              </a:tr>
              <a:tr h="505867">
                <a:tc>
                  <a:txBody>
                    <a:bodyPr/>
                    <a:lstStyle/>
                    <a:p>
                      <a:r>
                        <a:rPr lang="en-KR" dirty="0"/>
                        <a:t>Nov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Model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47914"/>
                  </a:ext>
                </a:extLst>
              </a:tr>
              <a:tr h="505867">
                <a:tc>
                  <a:txBody>
                    <a:bodyPr/>
                    <a:lstStyle/>
                    <a:p>
                      <a:r>
                        <a:rPr lang="en-KR" dirty="0"/>
                        <a:t>Nov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Model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176433"/>
                  </a:ext>
                </a:extLst>
              </a:tr>
              <a:tr h="505867">
                <a:tc>
                  <a:txBody>
                    <a:bodyPr/>
                    <a:lstStyle/>
                    <a:p>
                      <a:r>
                        <a:rPr lang="en-KR" dirty="0"/>
                        <a:t>Dec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Visualization, Prepare 3rd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3rd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984251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92C776-E078-CBD8-C7CE-B63A95128165}"/>
              </a:ext>
            </a:extLst>
          </p:cNvPr>
          <p:cNvCxnSpPr/>
          <p:nvPr/>
        </p:nvCxnSpPr>
        <p:spPr>
          <a:xfrm>
            <a:off x="955040" y="2438400"/>
            <a:ext cx="102006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444116-3249-A6FE-FFF8-00C314F21B66}"/>
              </a:ext>
            </a:extLst>
          </p:cNvPr>
          <p:cNvCxnSpPr/>
          <p:nvPr/>
        </p:nvCxnSpPr>
        <p:spPr>
          <a:xfrm>
            <a:off x="955040" y="2956560"/>
            <a:ext cx="102006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0354D2-00C2-BA3C-4E6D-D2FED1835631}"/>
              </a:ext>
            </a:extLst>
          </p:cNvPr>
          <p:cNvCxnSpPr/>
          <p:nvPr/>
        </p:nvCxnSpPr>
        <p:spPr>
          <a:xfrm>
            <a:off x="955040" y="3429000"/>
            <a:ext cx="102006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3736E9-64F4-9C52-5945-D05CBB73E815}"/>
              </a:ext>
            </a:extLst>
          </p:cNvPr>
          <p:cNvSpPr txBox="1"/>
          <p:nvPr/>
        </p:nvSpPr>
        <p:spPr>
          <a:xfrm>
            <a:off x="1676400" y="330200"/>
            <a:ext cx="1334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Plan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A5800-387F-CC28-4FDF-CD08E609BABD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5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7A4B76-D558-A47B-8762-E1018E7C4FEA}"/>
              </a:ext>
            </a:extLst>
          </p:cNvPr>
          <p:cNvSpPr txBox="1"/>
          <p:nvPr/>
        </p:nvSpPr>
        <p:spPr>
          <a:xfrm>
            <a:off x="2334392" y="5876998"/>
            <a:ext cx="7523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</a:rPr>
              <a:t>Git Repository : https://</a:t>
            </a:r>
            <a:r>
              <a:rPr lang="en-US" altLang="ko-KR" sz="1600" dirty="0" err="1">
                <a:solidFill>
                  <a:schemeClr val="accent4"/>
                </a:solidFill>
              </a:rPr>
              <a:t>github.com</a:t>
            </a:r>
            <a:r>
              <a:rPr lang="en-US" altLang="ko-KR" sz="1600" dirty="0">
                <a:solidFill>
                  <a:schemeClr val="accent4"/>
                </a:solidFill>
              </a:rPr>
              <a:t>/jeewonkimm2/</a:t>
            </a:r>
            <a:r>
              <a:rPr lang="en-US" altLang="ko-KR" sz="1600" dirty="0" err="1">
                <a:solidFill>
                  <a:schemeClr val="accent4"/>
                </a:solidFill>
              </a:rPr>
              <a:t>Business_Analytics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36F50-EE11-E299-4DD4-5BFE1B8E1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29" y="1464748"/>
            <a:ext cx="5055537" cy="4047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D31C9-8E17-A8B2-14D8-03C5C918765D}"/>
              </a:ext>
            </a:extLst>
          </p:cNvPr>
          <p:cNvSpPr txBox="1"/>
          <p:nvPr/>
        </p:nvSpPr>
        <p:spPr>
          <a:xfrm>
            <a:off x="1676400" y="330200"/>
            <a:ext cx="1334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Plan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A62B3-84B2-B1FF-3F2B-7398DF9EA484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58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7A4B76-D558-A47B-8762-E1018E7C4FEA}"/>
              </a:ext>
            </a:extLst>
          </p:cNvPr>
          <p:cNvSpPr txBox="1"/>
          <p:nvPr/>
        </p:nvSpPr>
        <p:spPr>
          <a:xfrm>
            <a:off x="1328552" y="1477718"/>
            <a:ext cx="93800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https://kess.kedi.re.kr/contents/dataset?itemCode=04&amp;menuId=m_02_04_03_02&amp;tabId=m2</a:t>
            </a:r>
            <a:endParaRPr lang="en-GB" sz="1600" b="0" i="0" dirty="0">
              <a:solidFill>
                <a:schemeClr val="accent4"/>
              </a:solidFill>
              <a:effectLst/>
              <a:latin typeface="+mj-lt"/>
            </a:endParaRPr>
          </a:p>
          <a:p>
            <a:endParaRPr lang="en-GB" sz="1600" b="0" i="0" dirty="0">
              <a:solidFill>
                <a:schemeClr val="accent4"/>
              </a:solidFill>
              <a:effectLst/>
              <a:latin typeface="+mj-lt"/>
            </a:endParaRPr>
          </a:p>
          <a:p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https://kess.kedi.re.kr/post/6695774?code=&amp;words=&amp;since=&amp;until=&amp;page=1&amp;itemCode=04&amp;menuId=m_02_04_03_01</a:t>
            </a:r>
            <a:endParaRPr lang="en-GB" sz="1600" b="0" i="0" dirty="0">
              <a:solidFill>
                <a:schemeClr val="accent4"/>
              </a:solidFill>
              <a:effectLst/>
              <a:latin typeface="+mj-lt"/>
            </a:endParaRPr>
          </a:p>
          <a:p>
            <a:endParaRPr lang="en-GB" sz="1600" dirty="0">
              <a:solidFill>
                <a:schemeClr val="accent4"/>
              </a:solidFill>
              <a:latin typeface="+mj-lt"/>
            </a:endParaRPr>
          </a:p>
          <a:p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https://kosis.kr/search/search.do?query=%ED%95%A9%EA%B3%84%EC%B6%9C%EC%82%B0%EC%9C%A8</a:t>
            </a:r>
            <a:endParaRPr lang="en-GB" sz="1600" b="0" i="0" dirty="0">
              <a:solidFill>
                <a:schemeClr val="accent4"/>
              </a:solidFill>
              <a:effectLst/>
              <a:latin typeface="+mj-lt"/>
            </a:endParaRPr>
          </a:p>
          <a:p>
            <a:endParaRPr lang="en-GB" sz="1600" b="0" i="0" dirty="0">
              <a:solidFill>
                <a:schemeClr val="accent4"/>
              </a:solidFill>
              <a:effectLst/>
              <a:latin typeface="+mj-lt"/>
            </a:endParaRPr>
          </a:p>
          <a:p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https://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+mj-lt"/>
              </a:rPr>
              <a:t>kosis.kr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/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+mj-lt"/>
              </a:rPr>
              <a:t>statHtml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/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+mj-lt"/>
              </a:rPr>
              <a:t>statHtml.do?orgId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=101&amp;tblId=DT_1B26003_A01&amp;vw_cd=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+mj-lt"/>
              </a:rPr>
              <a:t>MT_ZTITLE&amp;list_id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=A_1&amp;seqNo=&amp;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+mj-lt"/>
              </a:rPr>
              <a:t>lang_mode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=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+mj-lt"/>
              </a:rPr>
              <a:t>ko&amp;language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=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+mj-lt"/>
              </a:rPr>
              <a:t>kor&amp;obj_var_id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=&amp;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+mj-lt"/>
              </a:rPr>
              <a:t>itm_id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=&amp;</a:t>
            </a:r>
            <a:r>
              <a:rPr lang="en-GB" sz="1600" b="0" i="0" dirty="0" err="1">
                <a:solidFill>
                  <a:schemeClr val="accent4"/>
                </a:solidFill>
                <a:effectLst/>
                <a:latin typeface="+mj-lt"/>
              </a:rPr>
              <a:t>conn_path</a:t>
            </a:r>
            <a:r>
              <a:rPr lang="en-GB" sz="1600" b="0" i="0" dirty="0">
                <a:solidFill>
                  <a:schemeClr val="accent4"/>
                </a:solidFill>
                <a:effectLst/>
                <a:latin typeface="+mj-lt"/>
              </a:rPr>
              <a:t>=MT_ZTITLE</a:t>
            </a:r>
            <a:endParaRPr lang="ko-KR" altLang="en-US" sz="16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D31C9-8E17-A8B2-14D8-03C5C918765D}"/>
              </a:ext>
            </a:extLst>
          </p:cNvPr>
          <p:cNvSpPr txBox="1"/>
          <p:nvPr/>
        </p:nvSpPr>
        <p:spPr>
          <a:xfrm>
            <a:off x="762000" y="340360"/>
            <a:ext cx="2815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Reference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5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60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contents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885950" y="5400524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1. Data</a:t>
            </a:r>
            <a:endParaRPr lang="ko-KR" altLang="en-US" sz="2400" spc="-3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5200444" y="5400524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2. EDA &amp; Goal</a:t>
            </a:r>
            <a:endParaRPr lang="ko-KR" altLang="en-US" sz="2400" spc="-3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9372542" y="540052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/>
              <a:t>3. Plan</a:t>
            </a:r>
            <a:endParaRPr lang="ko-KR" altLang="en-US" sz="2400" spc="-3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휘갈겨 쓰다 단색으로 채워진">
            <a:extLst>
              <a:ext uri="{FF2B5EF4-FFF2-40B4-BE49-F238E27FC236}">
                <a16:creationId xmlns:a16="http://schemas.microsoft.com/office/drawing/2014/main" id="{87D96005-A1BF-4617-8850-231169C3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6117" y="2643663"/>
            <a:ext cx="1918398" cy="1918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EB6A72-AC56-7ED7-DA84-5A1D8FE67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46" y="2196095"/>
            <a:ext cx="2630906" cy="26309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5CF7E1-7C0A-4DD0-3AD5-E14433EB1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346" y="2279147"/>
            <a:ext cx="2299705" cy="22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3799539" y="1819420"/>
            <a:ext cx="45929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ko-KR" sz="6000" dirty="0">
                <a:latin typeface="+mj-lt"/>
              </a:rPr>
              <a:t>Thank you</a:t>
            </a:r>
          </a:p>
          <a:p>
            <a:pPr algn="ctr"/>
            <a:r>
              <a:rPr lang="en-GB" altLang="ko-KR" sz="6000" dirty="0">
                <a:latin typeface="+mj-lt"/>
                <a:sym typeface="Wingdings" pitchFamily="2" charset="2"/>
              </a:rPr>
              <a:t></a:t>
            </a:r>
            <a:endParaRPr lang="ko-KR" altLang="en-US" sz="6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5DB4D-FC0D-C77E-658F-6A763C91E525}"/>
              </a:ext>
            </a:extLst>
          </p:cNvPr>
          <p:cNvSpPr txBox="1"/>
          <p:nvPr/>
        </p:nvSpPr>
        <p:spPr>
          <a:xfrm>
            <a:off x="0" y="5473"/>
            <a:ext cx="276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Business</a:t>
            </a:r>
            <a:r>
              <a:rPr kumimoji="1" lang="ko-KR" altLang="en-US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accent3">
                    <a:lumMod val="50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Analytics</a:t>
            </a:r>
            <a:endParaRPr kumimoji="1" lang="ko-Kore-KR" altLang="en-US" dirty="0">
              <a:solidFill>
                <a:schemeClr val="accent3">
                  <a:lumMod val="50000"/>
                </a:schemeClr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8FF27-F0F0-EFAC-9293-26530B871E13}"/>
              </a:ext>
            </a:extLst>
          </p:cNvPr>
          <p:cNvSpPr txBox="1"/>
          <p:nvPr/>
        </p:nvSpPr>
        <p:spPr>
          <a:xfrm>
            <a:off x="595134" y="288231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946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F0AE3-BC74-831E-ADF7-41FD18A38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254728"/>
            <a:ext cx="2942913" cy="660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7D2060-060C-144F-DC2E-D381B3B54535}"/>
              </a:ext>
            </a:extLst>
          </p:cNvPr>
          <p:cNvSpPr txBox="1"/>
          <p:nvPr/>
        </p:nvSpPr>
        <p:spPr>
          <a:xfrm>
            <a:off x="3185204" y="1385160"/>
            <a:ext cx="7723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2000" dirty="0"/>
              <a:t>Data Source : Korean Educational Statistics Service</a:t>
            </a:r>
            <a:endParaRPr lang="ko-Kore-KR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DBD3A4-84A7-3852-9327-FE8816F1B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2351735"/>
            <a:ext cx="4774079" cy="13075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83E63D-780D-4A2A-15F3-92B008C79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3907494"/>
            <a:ext cx="4774079" cy="18777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A3ED6A-8C4D-844E-698A-FC9FBF097E3E}"/>
              </a:ext>
            </a:extLst>
          </p:cNvPr>
          <p:cNvSpPr txBox="1"/>
          <p:nvPr/>
        </p:nvSpPr>
        <p:spPr>
          <a:xfrm>
            <a:off x="6096000" y="3245774"/>
            <a:ext cx="54028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000" dirty="0"/>
              <a:t>- (Main Dataset) Dataset by school and department</a:t>
            </a:r>
          </a:p>
          <a:p>
            <a:endParaRPr lang="en-GB" altLang="en-US" sz="2000" dirty="0"/>
          </a:p>
          <a:p>
            <a:r>
              <a:rPr lang="en-GB" altLang="en-US" sz="2000" dirty="0"/>
              <a:t>- Purpose : </a:t>
            </a:r>
            <a:r>
              <a:rPr lang="en-GB" sz="2000" dirty="0">
                <a:solidFill>
                  <a:srgbClr val="000000"/>
                </a:solidFill>
                <a:effectLst/>
              </a:rPr>
              <a:t>To obtain data on admission by school and department</a:t>
            </a:r>
          </a:p>
        </p:txBody>
      </p:sp>
    </p:spTree>
    <p:extLst>
      <p:ext uri="{BB962C8B-B14F-4D97-AF65-F5344CB8AC3E}">
        <p14:creationId xmlns:p14="http://schemas.microsoft.com/office/powerpoint/2010/main" val="13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F0AE3-BC74-831E-ADF7-41FD18A38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254728"/>
            <a:ext cx="2942913" cy="660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7D2060-060C-144F-DC2E-D381B3B54535}"/>
              </a:ext>
            </a:extLst>
          </p:cNvPr>
          <p:cNvSpPr txBox="1"/>
          <p:nvPr/>
        </p:nvSpPr>
        <p:spPr>
          <a:xfrm>
            <a:off x="5543957" y="2958603"/>
            <a:ext cx="536463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altLang="en-US" sz="2000" dirty="0"/>
              <a:t>Status of overseas departures (studying/immigration) by country by administrative district by city and province</a:t>
            </a:r>
          </a:p>
          <a:p>
            <a:pPr marL="342900" indent="-342900">
              <a:buFontTx/>
              <a:buChar char="-"/>
            </a:pPr>
            <a:endParaRPr lang="en-GB" altLang="en-US" sz="2000" dirty="0"/>
          </a:p>
          <a:p>
            <a:pPr marL="342900" indent="-342900">
              <a:buFontTx/>
              <a:buChar char="-"/>
            </a:pPr>
            <a:r>
              <a:rPr lang="en-GB" altLang="en-US" sz="2000" dirty="0"/>
              <a:t>Purpose : To obtain population data flowing out of the country</a:t>
            </a:r>
            <a:endParaRPr lang="ko-Kore-KR" alt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04EDC-2C67-310B-2FE9-488C6DC05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1" y="1962614"/>
            <a:ext cx="3792563" cy="2119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A5760A-74AC-6456-D227-68EFD5EB4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0" y="4320609"/>
            <a:ext cx="4098062" cy="2119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C583B7-EEFE-AB5F-F90A-EC90ED76B213}"/>
              </a:ext>
            </a:extLst>
          </p:cNvPr>
          <p:cNvSpPr txBox="1"/>
          <p:nvPr/>
        </p:nvSpPr>
        <p:spPr>
          <a:xfrm>
            <a:off x="3185204" y="1385160"/>
            <a:ext cx="7723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2000" dirty="0"/>
              <a:t>Data Source : Korean Educational Statistics Service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4556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C583B7-EEFE-AB5F-F90A-EC90ED76B213}"/>
              </a:ext>
            </a:extLst>
          </p:cNvPr>
          <p:cNvSpPr txBox="1"/>
          <p:nvPr/>
        </p:nvSpPr>
        <p:spPr>
          <a:xfrm>
            <a:off x="3185204" y="1385160"/>
            <a:ext cx="7723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2000" dirty="0"/>
              <a:t>Data Source : Korean Statistical Information Service</a:t>
            </a:r>
            <a:endParaRPr lang="ko-Kore-KR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FE0CD-F4E8-BDA1-E49D-A5C5FAB78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12" y="1298880"/>
            <a:ext cx="2251630" cy="572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E7E5E-320D-465B-3E32-3AAAEE644D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75" b="-3860"/>
          <a:stretch/>
        </p:blipFill>
        <p:spPr>
          <a:xfrm>
            <a:off x="1109713" y="2719196"/>
            <a:ext cx="2807812" cy="317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F1EF16-04E9-E94F-6F0E-82668024B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7" y="3304946"/>
            <a:ext cx="5149391" cy="2184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AB069E-D1B7-CF74-400C-E1702B47AF60}"/>
              </a:ext>
            </a:extLst>
          </p:cNvPr>
          <p:cNvSpPr txBox="1"/>
          <p:nvPr/>
        </p:nvSpPr>
        <p:spPr>
          <a:xfrm>
            <a:off x="6096000" y="3429000"/>
            <a:ext cx="525964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altLang="en-US" sz="2000" dirty="0"/>
              <a:t>Total Fertility rate by region, expected fertility rate by age</a:t>
            </a:r>
          </a:p>
          <a:p>
            <a:pPr marL="342900" indent="-342900">
              <a:buFontTx/>
              <a:buChar char="-"/>
            </a:pPr>
            <a:endParaRPr lang="en-GB" altLang="en-US" sz="2000" dirty="0"/>
          </a:p>
          <a:p>
            <a:pPr marL="342900" indent="-342900">
              <a:buFontTx/>
              <a:buChar char="-"/>
            </a:pPr>
            <a:r>
              <a:rPr lang="en-GB" altLang="en-US" sz="2000" dirty="0"/>
              <a:t>Purpose : To obtain fertility rate by region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361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C583B7-EEFE-AB5F-F90A-EC90ED76B213}"/>
              </a:ext>
            </a:extLst>
          </p:cNvPr>
          <p:cNvSpPr txBox="1"/>
          <p:nvPr/>
        </p:nvSpPr>
        <p:spPr>
          <a:xfrm>
            <a:off x="3185204" y="1385160"/>
            <a:ext cx="7723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2000" dirty="0"/>
              <a:t>Data Source : Korean Statistical Information Service</a:t>
            </a:r>
            <a:endParaRPr lang="ko-Kore-KR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FE0CD-F4E8-BDA1-E49D-A5C5FAB78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12" y="1298880"/>
            <a:ext cx="2251630" cy="572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AB069E-D1B7-CF74-400C-E1702B47AF60}"/>
              </a:ext>
            </a:extLst>
          </p:cNvPr>
          <p:cNvSpPr txBox="1"/>
          <p:nvPr/>
        </p:nvSpPr>
        <p:spPr>
          <a:xfrm>
            <a:off x="6096000" y="3429000"/>
            <a:ext cx="52596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altLang="ko-KR" sz="2000" dirty="0"/>
              <a:t>The </a:t>
            </a:r>
            <a:r>
              <a:rPr lang="en-GB" altLang="ko-KR" sz="2000" dirty="0" err="1"/>
              <a:t>num</a:t>
            </a:r>
            <a:r>
              <a:rPr lang="en-US" altLang="ko-KR" sz="2000" dirty="0" err="1"/>
              <a:t>ber</a:t>
            </a:r>
            <a:r>
              <a:rPr lang="en-US" altLang="ko-KR" sz="2000" dirty="0"/>
              <a:t> of people moving in and moving out by region</a:t>
            </a:r>
          </a:p>
          <a:p>
            <a:pPr marL="342900" indent="-342900">
              <a:buFontTx/>
              <a:buChar char="-"/>
            </a:pPr>
            <a:endParaRPr lang="en-US" altLang="en-US" sz="2000" dirty="0"/>
          </a:p>
          <a:p>
            <a:pPr marL="342900" indent="-342900">
              <a:buFontTx/>
              <a:buChar char="-"/>
            </a:pPr>
            <a:r>
              <a:rPr lang="en-GB" altLang="en-US" sz="2000" dirty="0"/>
              <a:t>To obtain net movers by region</a:t>
            </a:r>
            <a:endParaRPr lang="ko-Kore-KR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6CB8B-452B-39A3-C867-07F8D0962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2455509"/>
            <a:ext cx="4626428" cy="33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C583B7-EEFE-AB5F-F90A-EC90ED76B213}"/>
              </a:ext>
            </a:extLst>
          </p:cNvPr>
          <p:cNvSpPr txBox="1"/>
          <p:nvPr/>
        </p:nvSpPr>
        <p:spPr>
          <a:xfrm>
            <a:off x="3185204" y="1385160"/>
            <a:ext cx="5259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en-US" sz="2000" dirty="0"/>
              <a:t>Data Source : Ministry of Education</a:t>
            </a:r>
            <a:endParaRPr lang="ko-Kore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B069E-D1B7-CF74-400C-E1702B47AF60}"/>
              </a:ext>
            </a:extLst>
          </p:cNvPr>
          <p:cNvSpPr txBox="1"/>
          <p:nvPr/>
        </p:nvSpPr>
        <p:spPr>
          <a:xfrm>
            <a:off x="6096000" y="3429000"/>
            <a:ext cx="525964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altLang="ko-KR" sz="2000" dirty="0"/>
              <a:t>The availability of government financial support by school</a:t>
            </a:r>
          </a:p>
          <a:p>
            <a:pPr marL="342900" indent="-342900">
              <a:buFontTx/>
              <a:buChar char="-"/>
            </a:pPr>
            <a:endParaRPr lang="en-US" altLang="en-US" sz="2000" dirty="0"/>
          </a:p>
          <a:p>
            <a:pPr marL="342900" indent="-342900">
              <a:buFontTx/>
              <a:buChar char="-"/>
            </a:pPr>
            <a:r>
              <a:rPr lang="en-GB" altLang="en-US" sz="2000" dirty="0"/>
              <a:t>Purpose : To check whether schools on the main dataset are available for government financial support</a:t>
            </a:r>
          </a:p>
          <a:p>
            <a:endParaRPr lang="en-GB" alt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626404-67DA-40DB-1A51-0AEE38B1A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046588"/>
            <a:ext cx="2702926" cy="1077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D7633C-057C-1369-FAFB-70B455CEE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0" y="2294300"/>
            <a:ext cx="3194824" cy="2605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14E5F-6166-7333-A800-7D2E562A8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74" y="3458922"/>
            <a:ext cx="3318565" cy="306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69F9BE-0392-5D10-3413-FA9DA31BC6B6}"/>
              </a:ext>
            </a:extLst>
          </p:cNvPr>
          <p:cNvSpPr txBox="1"/>
          <p:nvPr/>
        </p:nvSpPr>
        <p:spPr>
          <a:xfrm>
            <a:off x="583709" y="1239340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Final Dataset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64388-8C6B-7C54-5E84-F5721A730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54" y="2201999"/>
            <a:ext cx="6701047" cy="3650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99C04-2B90-E376-902E-A5F825ED34AB}"/>
              </a:ext>
            </a:extLst>
          </p:cNvPr>
          <p:cNvSpPr txBox="1"/>
          <p:nvPr/>
        </p:nvSpPr>
        <p:spPr>
          <a:xfrm>
            <a:off x="8484359" y="3517994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46,474 Instances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4400" spc="-300" dirty="0">
                <a:solidFill>
                  <a:schemeClr val="accent4"/>
                </a:solidFill>
              </a:rPr>
              <a:t>Data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69F9BE-0392-5D10-3413-FA9DA31BC6B6}"/>
              </a:ext>
            </a:extLst>
          </p:cNvPr>
          <p:cNvSpPr txBox="1"/>
          <p:nvPr/>
        </p:nvSpPr>
        <p:spPr>
          <a:xfrm>
            <a:off x="583709" y="1239340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ko-KR" sz="2800" spc="-300" dirty="0">
                <a:solidFill>
                  <a:schemeClr val="accent4"/>
                </a:solidFill>
              </a:rPr>
              <a:t>Column explanation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64388-8C6B-7C54-5E84-F5721A730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" b="91748"/>
          <a:stretch/>
        </p:blipFill>
        <p:spPr>
          <a:xfrm>
            <a:off x="1994787" y="2059504"/>
            <a:ext cx="8195693" cy="368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87B8A-15B9-88C8-227A-E90D6AC3AF87}"/>
              </a:ext>
            </a:extLst>
          </p:cNvPr>
          <p:cNvSpPr txBox="1"/>
          <p:nvPr/>
        </p:nvSpPr>
        <p:spPr>
          <a:xfrm>
            <a:off x="832990" y="2768588"/>
            <a:ext cx="1025156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GB" altLang="en-US" sz="2000" dirty="0"/>
              <a:t>Year : Year information for each admission</a:t>
            </a:r>
          </a:p>
          <a:p>
            <a:pPr marL="457200" indent="-457200">
              <a:buAutoNum type="arabicPeriod"/>
            </a:pPr>
            <a:r>
              <a:rPr lang="en-GB" altLang="en-US" sz="2000" dirty="0"/>
              <a:t>Region : Region information for each school</a:t>
            </a:r>
          </a:p>
          <a:p>
            <a:pPr marL="457200" indent="-457200">
              <a:buAutoNum type="arabicPeriod"/>
            </a:pPr>
            <a:r>
              <a:rPr lang="en-GB" altLang="en-US" sz="2000" dirty="0"/>
              <a:t>Departmental Affiliation : A major classification of departmental affiliations</a:t>
            </a:r>
          </a:p>
          <a:p>
            <a:pPr marL="457200" indent="-457200">
              <a:buAutoNum type="arabicPeriod"/>
            </a:pPr>
            <a:r>
              <a:rPr lang="en-GB" altLang="en-US" sz="2000" dirty="0"/>
              <a:t>The number to be admitted : </a:t>
            </a:r>
            <a:r>
              <a:rPr lang="en-US" altLang="ko-KR" sz="2000" dirty="0"/>
              <a:t>Information</a:t>
            </a:r>
            <a:r>
              <a:rPr lang="en-GB" altLang="ko-KR" sz="2000" dirty="0"/>
              <a:t> </a:t>
            </a:r>
            <a:r>
              <a:rPr lang="en-US" altLang="ko-KR" sz="2000" dirty="0"/>
              <a:t>on students admitted by departments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Candidate : The number of candidates</a:t>
            </a:r>
          </a:p>
          <a:p>
            <a:pPr marL="457200" indent="-457200">
              <a:buAutoNum type="arabicPeriod"/>
            </a:pPr>
            <a:r>
              <a:rPr lang="en-US" altLang="en-US" sz="2000" dirty="0"/>
              <a:t>The number of admissions : Information on students who admitted</a:t>
            </a:r>
          </a:p>
          <a:p>
            <a:pPr marL="457200" indent="-457200">
              <a:buAutoNum type="arabicPeriod"/>
            </a:pPr>
            <a:r>
              <a:rPr lang="en-US" altLang="en-US" sz="2000" dirty="0"/>
              <a:t>Government financial support</a:t>
            </a:r>
          </a:p>
          <a:p>
            <a:r>
              <a:rPr lang="en-US" altLang="en-US" sz="2000" dirty="0"/>
              <a:t>	- 1 : Existence of government financial support</a:t>
            </a:r>
          </a:p>
          <a:p>
            <a:r>
              <a:rPr lang="en-US" altLang="en-US" sz="2000" dirty="0"/>
              <a:t>	- 0 : No existence of government financial support</a:t>
            </a:r>
          </a:p>
        </p:txBody>
      </p:sp>
    </p:spTree>
    <p:extLst>
      <p:ext uri="{BB962C8B-B14F-4D97-AF65-F5344CB8AC3E}">
        <p14:creationId xmlns:p14="http://schemas.microsoft.com/office/powerpoint/2010/main" val="4391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831</Words>
  <Application>Microsoft Macintosh PowerPoint</Application>
  <PresentationFormat>Widescreen</PresentationFormat>
  <Paragraphs>173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NanumSquareRoundOTF Regular</vt:lpstr>
      <vt:lpstr>Pretendard</vt:lpstr>
      <vt:lpstr>Arial</vt:lpstr>
      <vt:lpstr>Calibri</vt:lpstr>
      <vt:lpstr>Montserrat Black</vt:lpstr>
      <vt:lpstr>Montserrat SemiBold</vt:lpstr>
      <vt:lpstr>Symbol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지원 김</cp:lastModifiedBy>
  <cp:revision>95</cp:revision>
  <dcterms:created xsi:type="dcterms:W3CDTF">2021-10-22T06:13:27Z</dcterms:created>
  <dcterms:modified xsi:type="dcterms:W3CDTF">2022-11-13T04:39:02Z</dcterms:modified>
</cp:coreProperties>
</file>